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Montserrat Classic Bold" charset="1" panose="00000800000000000000"/>
      <p:regular r:id="rId11"/>
    </p:embeddedFont>
    <p:embeddedFont>
      <p:font typeface="Montserrat Classic" charset="1" panose="00000500000000000000"/>
      <p:regular r:id="rId12"/>
    </p:embeddedFont>
    <p:embeddedFont>
      <p:font typeface="Proxima Nova Heavy" charset="1" panose="020005060300000200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jpe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33856" y="-940171"/>
            <a:ext cx="8746495" cy="12167343"/>
            <a:chOff x="0" y="0"/>
            <a:chExt cx="2303604" cy="3204568"/>
          </a:xfrm>
        </p:grpSpPr>
        <p:sp>
          <p:nvSpPr>
            <p:cNvPr name="Freeform 4" id="4"/>
            <p:cNvSpPr/>
            <p:nvPr/>
          </p:nvSpPr>
          <p:spPr>
            <a:xfrm flipH="false" flipV="false" rot="0">
              <a:off x="0" y="0"/>
              <a:ext cx="2303604" cy="3204568"/>
            </a:xfrm>
            <a:custGeom>
              <a:avLst/>
              <a:gdLst/>
              <a:ahLst/>
              <a:cxnLst/>
              <a:rect r="r" b="b" t="t" l="l"/>
              <a:pathLst>
                <a:path h="3204568" w="2303604">
                  <a:moveTo>
                    <a:pt x="0" y="0"/>
                  </a:moveTo>
                  <a:lnTo>
                    <a:pt x="2303604" y="0"/>
                  </a:lnTo>
                  <a:lnTo>
                    <a:pt x="2303604" y="3204568"/>
                  </a:lnTo>
                  <a:lnTo>
                    <a:pt x="0" y="3204568"/>
                  </a:lnTo>
                  <a:close/>
                </a:path>
              </a:pathLst>
            </a:custGeom>
            <a:solidFill>
              <a:srgbClr val="FFFFFF"/>
            </a:solidFill>
          </p:spPr>
        </p:sp>
        <p:sp>
          <p:nvSpPr>
            <p:cNvPr name="TextBox 5" id="5"/>
            <p:cNvSpPr txBox="true"/>
            <p:nvPr/>
          </p:nvSpPr>
          <p:spPr>
            <a:xfrm>
              <a:off x="0" y="-47625"/>
              <a:ext cx="2303604" cy="32521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4293567" y="3600450"/>
            <a:ext cx="10287000" cy="3086100"/>
          </a:xfrm>
          <a:custGeom>
            <a:avLst/>
            <a:gdLst/>
            <a:ahLst/>
            <a:cxnLst/>
            <a:rect r="r" b="b" t="t" l="l"/>
            <a:pathLst>
              <a:path h="3086100" w="10287000">
                <a:moveTo>
                  <a:pt x="0" y="0"/>
                </a:moveTo>
                <a:lnTo>
                  <a:pt x="10287000" y="0"/>
                </a:lnTo>
                <a:lnTo>
                  <a:pt x="10287000" y="3086100"/>
                </a:lnTo>
                <a:lnTo>
                  <a:pt x="0" y="3086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13794" y="2070012"/>
            <a:ext cx="794355" cy="784245"/>
          </a:xfrm>
          <a:custGeom>
            <a:avLst/>
            <a:gdLst/>
            <a:ahLst/>
            <a:cxnLst/>
            <a:rect r="r" b="b" t="t" l="l"/>
            <a:pathLst>
              <a:path h="784245" w="794355">
                <a:moveTo>
                  <a:pt x="0" y="0"/>
                </a:moveTo>
                <a:lnTo>
                  <a:pt x="794354" y="0"/>
                </a:lnTo>
                <a:lnTo>
                  <a:pt x="794354" y="784245"/>
                </a:lnTo>
                <a:lnTo>
                  <a:pt x="0" y="7842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13794" y="3321471"/>
            <a:ext cx="7356776" cy="1485900"/>
          </a:xfrm>
          <a:prstGeom prst="rect">
            <a:avLst/>
          </a:prstGeom>
        </p:spPr>
        <p:txBody>
          <a:bodyPr anchor="t" rtlCol="false" tIns="0" lIns="0" bIns="0" rIns="0">
            <a:spAutoFit/>
          </a:bodyPr>
          <a:lstStyle/>
          <a:p>
            <a:pPr algn="l">
              <a:lnSpc>
                <a:spcPts val="5879"/>
              </a:lnSpc>
            </a:pPr>
            <a:r>
              <a:rPr lang="en-US" sz="4899" spc="176" b="true">
                <a:solidFill>
                  <a:srgbClr val="006BB6"/>
                </a:solidFill>
                <a:latin typeface="Montserrat Classic Bold"/>
                <a:ea typeface="Montserrat Classic Bold"/>
                <a:cs typeface="Montserrat Classic Bold"/>
                <a:sym typeface="Montserrat Classic Bold"/>
              </a:rPr>
              <a:t>Pemanfaatan SIG untuk Mengurangi</a:t>
            </a:r>
          </a:p>
        </p:txBody>
      </p:sp>
      <p:sp>
        <p:nvSpPr>
          <p:cNvPr name="TextBox 9" id="9"/>
          <p:cNvSpPr txBox="true"/>
          <p:nvPr/>
        </p:nvSpPr>
        <p:spPr>
          <a:xfrm rot="0">
            <a:off x="1313794" y="4862885"/>
            <a:ext cx="6998846" cy="2234797"/>
          </a:xfrm>
          <a:prstGeom prst="rect">
            <a:avLst/>
          </a:prstGeom>
        </p:spPr>
        <p:txBody>
          <a:bodyPr anchor="t" rtlCol="false" tIns="0" lIns="0" bIns="0" rIns="0">
            <a:spAutoFit/>
          </a:bodyPr>
          <a:lstStyle/>
          <a:p>
            <a:pPr algn="l">
              <a:lnSpc>
                <a:spcPts val="5846"/>
              </a:lnSpc>
            </a:pPr>
            <a:r>
              <a:rPr lang="en-US" sz="4871" spc="34" b="true">
                <a:solidFill>
                  <a:srgbClr val="08377C"/>
                </a:solidFill>
                <a:latin typeface="Montserrat Classic Bold"/>
                <a:ea typeface="Montserrat Classic Bold"/>
                <a:cs typeface="Montserrat Classic Bold"/>
                <a:sym typeface="Montserrat Classic Bold"/>
              </a:rPr>
              <a:t>Risiko Bencana Banjir di Kota Bandar Lampung </a:t>
            </a:r>
          </a:p>
        </p:txBody>
      </p:sp>
      <p:sp>
        <p:nvSpPr>
          <p:cNvPr name="TextBox 10" id="10"/>
          <p:cNvSpPr txBox="true"/>
          <p:nvPr/>
        </p:nvSpPr>
        <p:spPr>
          <a:xfrm rot="0">
            <a:off x="2247728" y="2018850"/>
            <a:ext cx="2167395" cy="835407"/>
          </a:xfrm>
          <a:prstGeom prst="rect">
            <a:avLst/>
          </a:prstGeom>
        </p:spPr>
        <p:txBody>
          <a:bodyPr anchor="t" rtlCol="false" tIns="0" lIns="0" bIns="0" rIns="0">
            <a:spAutoFit/>
          </a:bodyPr>
          <a:lstStyle/>
          <a:p>
            <a:pPr algn="l">
              <a:lnSpc>
                <a:spcPts val="3276"/>
              </a:lnSpc>
            </a:pPr>
            <a:r>
              <a:rPr lang="en-US" sz="2824" spc="110">
                <a:solidFill>
                  <a:srgbClr val="08377C"/>
                </a:solidFill>
                <a:latin typeface="Montserrat Classic"/>
                <a:ea typeface="Montserrat Classic"/>
                <a:cs typeface="Montserrat Classic"/>
                <a:sym typeface="Montserrat Classic"/>
              </a:rPr>
              <a:t>Aldy Hari Putra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26478">
            <a:off x="-4070563" y="2299434"/>
            <a:ext cx="14236019" cy="7411593"/>
          </a:xfrm>
          <a:custGeom>
            <a:avLst/>
            <a:gdLst/>
            <a:ahLst/>
            <a:cxnLst/>
            <a:rect r="r" b="b" t="t" l="l"/>
            <a:pathLst>
              <a:path h="7411593" w="14236019">
                <a:moveTo>
                  <a:pt x="0" y="0"/>
                </a:moveTo>
                <a:lnTo>
                  <a:pt x="14236019" y="0"/>
                </a:lnTo>
                <a:lnTo>
                  <a:pt x="14236019" y="7411593"/>
                </a:lnTo>
                <a:lnTo>
                  <a:pt x="0" y="741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05542" y="-1399136"/>
            <a:ext cx="13623274" cy="13623220"/>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sp>
        <p:nvSpPr>
          <p:cNvPr name="TextBox 5" id="5"/>
          <p:cNvSpPr txBox="true"/>
          <p:nvPr/>
        </p:nvSpPr>
        <p:spPr>
          <a:xfrm rot="0">
            <a:off x="7242155" y="1893216"/>
            <a:ext cx="4560289" cy="942975"/>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Fenomena</a:t>
            </a:r>
          </a:p>
        </p:txBody>
      </p:sp>
      <p:sp>
        <p:nvSpPr>
          <p:cNvPr name="TextBox 6" id="6"/>
          <p:cNvSpPr txBox="true"/>
          <p:nvPr/>
        </p:nvSpPr>
        <p:spPr>
          <a:xfrm rot="0">
            <a:off x="7242155" y="2891701"/>
            <a:ext cx="10017145" cy="6228216"/>
          </a:xfrm>
          <a:prstGeom prst="rect">
            <a:avLst/>
          </a:prstGeom>
        </p:spPr>
        <p:txBody>
          <a:bodyPr anchor="t" rtlCol="false" tIns="0" lIns="0" bIns="0" rIns="0">
            <a:spAutoFit/>
          </a:bodyPr>
          <a:lstStyle/>
          <a:p>
            <a:pPr algn="l" marL="0" indent="0" lvl="0">
              <a:lnSpc>
                <a:spcPts val="3574"/>
              </a:lnSpc>
              <a:spcBef>
                <a:spcPct val="0"/>
              </a:spcBef>
            </a:pPr>
            <a:r>
              <a:rPr lang="en-US" sz="2552" spc="56">
                <a:solidFill>
                  <a:srgbClr val="2A2E3A"/>
                </a:solidFill>
                <a:latin typeface="Montserrat Classic"/>
                <a:ea typeface="Montserrat Classic"/>
                <a:cs typeface="Montserrat Classic"/>
                <a:sym typeface="Montserrat Classic"/>
              </a:rPr>
              <a:t>Banjir merupakan salah satu bencana alam yang sering terjadi di berbagai wilayah, termasuk di Kota Bandar Lampung. Fenomena ini disebabkan oleh tingginya intensitas curah hujan yang mengakibatkan peningkatan debit air sehingga daerah yang berada di dataran rendah mengalami genangan air berlebih. Dalam beberapa tahun terakhir, beberapa kecamatan di Bandar Lampung sering mengalami banjir, seperti Teluk Betung Selatan, Teluk Betung Timur, Kedamaian, Rajabasa, Sukarame, Sukabumi, dan Bumiwaras. Penyebab utama banjir di wilayah ini mencakup faktor topografi, urbanisasi yang pesat, kurangnya sistem drainase yang memadai, serta perubahan tata guna lahan yang mengurangi daerah resapan air.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29444" y="8683987"/>
            <a:ext cx="4723978" cy="47239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376367" y="-5916024"/>
            <a:ext cx="11212168" cy="10795936"/>
            <a:chOff x="0" y="0"/>
            <a:chExt cx="6350000" cy="6114267"/>
          </a:xfrm>
        </p:grpSpPr>
        <p:sp>
          <p:nvSpPr>
            <p:cNvPr name="Freeform 6" id="6"/>
            <p:cNvSpPr/>
            <p:nvPr/>
          </p:nvSpPr>
          <p:spPr>
            <a:xfrm flipH="false" flipV="false" rot="0">
              <a:off x="0" y="0"/>
              <a:ext cx="6350000" cy="6114267"/>
            </a:xfrm>
            <a:custGeom>
              <a:avLst/>
              <a:gdLst/>
              <a:ahLst/>
              <a:cxnLst/>
              <a:rect r="r" b="b" t="t" l="l"/>
              <a:pathLst>
                <a:path h="6114267" w="6350000">
                  <a:moveTo>
                    <a:pt x="6350000" y="3057170"/>
                  </a:moveTo>
                  <a:cubicBezTo>
                    <a:pt x="6350000" y="4745510"/>
                    <a:pt x="4928476" y="6114267"/>
                    <a:pt x="3175000" y="6114267"/>
                  </a:cubicBezTo>
                  <a:cubicBezTo>
                    <a:pt x="1421498" y="6114267"/>
                    <a:pt x="0" y="4745510"/>
                    <a:pt x="0" y="3057170"/>
                  </a:cubicBezTo>
                  <a:cubicBezTo>
                    <a:pt x="0" y="1368745"/>
                    <a:pt x="1421498" y="0"/>
                    <a:pt x="3175000" y="0"/>
                  </a:cubicBezTo>
                  <a:cubicBezTo>
                    <a:pt x="4928502" y="0"/>
                    <a:pt x="6350000" y="1368745"/>
                    <a:pt x="6350000" y="3057170"/>
                  </a:cubicBezTo>
                  <a:close/>
                </a:path>
              </a:pathLst>
            </a:custGeom>
            <a:solidFill>
              <a:srgbClr val="08377C"/>
            </a:solidFill>
            <a:ln w="12700">
              <a:solidFill>
                <a:srgbClr val="000000"/>
              </a:solidFill>
            </a:ln>
          </p:spPr>
        </p:sp>
      </p:grpSp>
      <p:grpSp>
        <p:nvGrpSpPr>
          <p:cNvPr name="Group 7" id="7"/>
          <p:cNvGrpSpPr/>
          <p:nvPr/>
        </p:nvGrpSpPr>
        <p:grpSpPr>
          <a:xfrm rot="0">
            <a:off x="13376367" y="-6332211"/>
            <a:ext cx="11212168" cy="1121212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alphaModFix amt="49000"/>
              </a:blip>
              <a:stretch>
                <a:fillRect l="-25046" t="0" r="-25046" b="0"/>
              </a:stretch>
            </a:blipFill>
          </p:spPr>
        </p:sp>
      </p:grpSp>
      <p:grpSp>
        <p:nvGrpSpPr>
          <p:cNvPr name="Group 9" id="9"/>
          <p:cNvGrpSpPr/>
          <p:nvPr/>
        </p:nvGrpSpPr>
        <p:grpSpPr>
          <a:xfrm rot="0">
            <a:off x="15721808" y="-1797107"/>
            <a:ext cx="4837174" cy="48371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59418" y="-811125"/>
            <a:ext cx="1839825" cy="183982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15" id="15"/>
          <p:cNvSpPr/>
          <p:nvPr/>
        </p:nvSpPr>
        <p:spPr>
          <a:xfrm flipH="false" flipV="false" rot="0">
            <a:off x="2039322" y="3117001"/>
            <a:ext cx="2739670" cy="2739670"/>
          </a:xfrm>
          <a:custGeom>
            <a:avLst/>
            <a:gdLst/>
            <a:ahLst/>
            <a:cxnLst/>
            <a:rect r="r" b="b" t="t" l="l"/>
            <a:pathLst>
              <a:path h="2739670" w="2739670">
                <a:moveTo>
                  <a:pt x="0" y="0"/>
                </a:moveTo>
                <a:lnTo>
                  <a:pt x="2739669" y="0"/>
                </a:lnTo>
                <a:lnTo>
                  <a:pt x="2739669" y="2739669"/>
                </a:lnTo>
                <a:lnTo>
                  <a:pt x="0" y="2739669"/>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6" id="16"/>
          <p:cNvGrpSpPr/>
          <p:nvPr/>
        </p:nvGrpSpPr>
        <p:grpSpPr>
          <a:xfrm rot="0">
            <a:off x="2672034" y="3755513"/>
            <a:ext cx="1474244" cy="14742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9" id="19"/>
          <p:cNvGrpSpPr/>
          <p:nvPr/>
        </p:nvGrpSpPr>
        <p:grpSpPr>
          <a:xfrm rot="0">
            <a:off x="7292484" y="3749713"/>
            <a:ext cx="1474244" cy="147424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2" id="22"/>
          <p:cNvSpPr/>
          <p:nvPr/>
        </p:nvSpPr>
        <p:spPr>
          <a:xfrm flipH="false" flipV="false" rot="0">
            <a:off x="11287430" y="3101034"/>
            <a:ext cx="2739670" cy="2739670"/>
          </a:xfrm>
          <a:custGeom>
            <a:avLst/>
            <a:gdLst/>
            <a:ahLst/>
            <a:cxnLst/>
            <a:rect r="r" b="b" t="t" l="l"/>
            <a:pathLst>
              <a:path h="2739670" w="2739670">
                <a:moveTo>
                  <a:pt x="0" y="0"/>
                </a:moveTo>
                <a:lnTo>
                  <a:pt x="2739670" y="0"/>
                </a:lnTo>
                <a:lnTo>
                  <a:pt x="2739670" y="2739670"/>
                </a:lnTo>
                <a:lnTo>
                  <a:pt x="0" y="2739670"/>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23" id="23"/>
          <p:cNvGrpSpPr/>
          <p:nvPr/>
        </p:nvGrpSpPr>
        <p:grpSpPr>
          <a:xfrm rot="0">
            <a:off x="11920143" y="3739546"/>
            <a:ext cx="1474244" cy="147424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6" id="26"/>
          <p:cNvSpPr/>
          <p:nvPr/>
        </p:nvSpPr>
        <p:spPr>
          <a:xfrm flipH="false" flipV="false" rot="0">
            <a:off x="7619219" y="4076448"/>
            <a:ext cx="820775" cy="820775"/>
          </a:xfrm>
          <a:custGeom>
            <a:avLst/>
            <a:gdLst/>
            <a:ahLst/>
            <a:cxnLst/>
            <a:rect r="r" b="b" t="t" l="l"/>
            <a:pathLst>
              <a:path h="820775" w="820775">
                <a:moveTo>
                  <a:pt x="0" y="0"/>
                </a:moveTo>
                <a:lnTo>
                  <a:pt x="820775" y="0"/>
                </a:lnTo>
                <a:lnTo>
                  <a:pt x="820775" y="820775"/>
                </a:lnTo>
                <a:lnTo>
                  <a:pt x="0" y="820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3054486" y="4150277"/>
            <a:ext cx="690997" cy="684715"/>
          </a:xfrm>
          <a:custGeom>
            <a:avLst/>
            <a:gdLst/>
            <a:ahLst/>
            <a:cxnLst/>
            <a:rect r="r" b="b" t="t" l="l"/>
            <a:pathLst>
              <a:path h="684715" w="690997">
                <a:moveTo>
                  <a:pt x="0" y="0"/>
                </a:moveTo>
                <a:lnTo>
                  <a:pt x="690997" y="0"/>
                </a:lnTo>
                <a:lnTo>
                  <a:pt x="690997" y="684715"/>
                </a:lnTo>
                <a:lnTo>
                  <a:pt x="0" y="6847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2281259" y="4094864"/>
            <a:ext cx="752011" cy="752011"/>
          </a:xfrm>
          <a:custGeom>
            <a:avLst/>
            <a:gdLst/>
            <a:ahLst/>
            <a:cxnLst/>
            <a:rect r="r" b="b" t="t" l="l"/>
            <a:pathLst>
              <a:path h="752011" w="752011">
                <a:moveTo>
                  <a:pt x="0" y="0"/>
                </a:moveTo>
                <a:lnTo>
                  <a:pt x="752011" y="0"/>
                </a:lnTo>
                <a:lnTo>
                  <a:pt x="752011" y="752011"/>
                </a:lnTo>
                <a:lnTo>
                  <a:pt x="0" y="7520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6500828" y="1714652"/>
            <a:ext cx="3061348" cy="939686"/>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Entitas</a:t>
            </a:r>
          </a:p>
        </p:txBody>
      </p:sp>
      <p:sp>
        <p:nvSpPr>
          <p:cNvPr name="TextBox 30" id="30"/>
          <p:cNvSpPr txBox="true"/>
          <p:nvPr/>
        </p:nvSpPr>
        <p:spPr>
          <a:xfrm rot="0">
            <a:off x="1280408" y="5958313"/>
            <a:ext cx="4257498" cy="2289968"/>
          </a:xfrm>
          <a:prstGeom prst="rect">
            <a:avLst/>
          </a:prstGeom>
        </p:spPr>
        <p:txBody>
          <a:bodyPr anchor="t" rtlCol="false" tIns="0" lIns="0" bIns="0" rIns="0">
            <a:spAutoFit/>
          </a:bodyPr>
          <a:lstStyle/>
          <a:p>
            <a:pPr algn="ctr" marL="0" indent="0" lvl="0">
              <a:lnSpc>
                <a:spcPts val="2022"/>
              </a:lnSpc>
              <a:spcBef>
                <a:spcPct val="0"/>
              </a:spcBef>
            </a:pPr>
            <a:r>
              <a:rPr lang="en-US" sz="1444" spc="65">
                <a:solidFill>
                  <a:srgbClr val="2A2E3A"/>
                </a:solidFill>
                <a:latin typeface="Montserrat Classic"/>
                <a:ea typeface="Montserrat Classic"/>
                <a:cs typeface="Montserrat Classic"/>
                <a:sym typeface="Montserrat Classic"/>
              </a:rPr>
              <a:t>Tipe entitas yang digunakan terdiri dari daerah rawan banjir yang mencakup kecamatan dengan tingkat risiko tertentu, data spasial seperti peta wilayah, aliran sungai, pemukiman, kontur tanah, dan jaringan jalan, serta data non-spasial yang meliputi sarana prasarana, sejarah kejadian banjir, jumlah penduduk, dan kemiringan lereng.</a:t>
            </a:r>
          </a:p>
        </p:txBody>
      </p:sp>
      <p:sp>
        <p:nvSpPr>
          <p:cNvPr name="TextBox 31" id="31"/>
          <p:cNvSpPr txBox="true"/>
          <p:nvPr/>
        </p:nvSpPr>
        <p:spPr>
          <a:xfrm rot="0">
            <a:off x="1900516" y="5493552"/>
            <a:ext cx="2454205" cy="347151"/>
          </a:xfrm>
          <a:prstGeom prst="rect">
            <a:avLst/>
          </a:prstGeom>
        </p:spPr>
        <p:txBody>
          <a:bodyPr anchor="t" rtlCol="false" tIns="0" lIns="0" bIns="0" rIns="0">
            <a:spAutoFit/>
          </a:bodyPr>
          <a:lstStyle/>
          <a:p>
            <a:pPr algn="ctr" marL="0" indent="0" lvl="0">
              <a:lnSpc>
                <a:spcPts val="2754"/>
              </a:lnSpc>
              <a:spcBef>
                <a:spcPct val="0"/>
              </a:spcBef>
            </a:pPr>
            <a:r>
              <a:rPr lang="en-US" b="true" sz="2295" spc="82">
                <a:solidFill>
                  <a:srgbClr val="000B5D"/>
                </a:solidFill>
                <a:latin typeface="Montserrat Classic Bold"/>
                <a:ea typeface="Montserrat Classic Bold"/>
                <a:cs typeface="Montserrat Classic Bold"/>
                <a:sym typeface="Montserrat Classic Bold"/>
              </a:rPr>
              <a:t>Tipe Entitas</a:t>
            </a:r>
          </a:p>
        </p:txBody>
      </p:sp>
      <p:sp>
        <p:nvSpPr>
          <p:cNvPr name="TextBox 32" id="32"/>
          <p:cNvSpPr txBox="true"/>
          <p:nvPr/>
        </p:nvSpPr>
        <p:spPr>
          <a:xfrm rot="0">
            <a:off x="5892433" y="5958313"/>
            <a:ext cx="4274346" cy="2478024"/>
          </a:xfrm>
          <a:prstGeom prst="rect">
            <a:avLst/>
          </a:prstGeom>
        </p:spPr>
        <p:txBody>
          <a:bodyPr anchor="t" rtlCol="false" tIns="0" lIns="0" bIns="0" rIns="0">
            <a:spAutoFit/>
          </a:bodyPr>
          <a:lstStyle/>
          <a:p>
            <a:pPr algn="ctr" marL="0" indent="0" lvl="0">
              <a:lnSpc>
                <a:spcPts val="2015"/>
              </a:lnSpc>
              <a:spcBef>
                <a:spcPct val="0"/>
              </a:spcBef>
            </a:pPr>
            <a:r>
              <a:rPr lang="en-US" sz="1439" spc="64">
                <a:solidFill>
                  <a:srgbClr val="2A2E3A"/>
                </a:solidFill>
                <a:latin typeface="Montserrat Classic"/>
                <a:ea typeface="Montserrat Classic"/>
                <a:cs typeface="Montserrat Classic"/>
                <a:sym typeface="Montserrat Classic"/>
              </a:rPr>
              <a:t>Atribut utama yang digunakan dalam penelitian ini mencakup nama wilayah yang dianalisis, tingkat risiko banjir yang dikategorikan menjadi rendah, sedang, dan tinggi, luas wilayah yang terkena dampak, jumlah penduduk yang tinggal di area rawan banjir, serta parameter lingkungan yang mempengaruhi risiko banjir, seperti curah hujan, jenis tanah, dan kemiringan lereng.</a:t>
            </a:r>
          </a:p>
        </p:txBody>
      </p:sp>
      <p:sp>
        <p:nvSpPr>
          <p:cNvPr name="TextBox 33" id="33"/>
          <p:cNvSpPr txBox="true"/>
          <p:nvPr/>
        </p:nvSpPr>
        <p:spPr>
          <a:xfrm rot="0">
            <a:off x="6804400" y="5503719"/>
            <a:ext cx="2454205" cy="347151"/>
          </a:xfrm>
          <a:prstGeom prst="rect">
            <a:avLst/>
          </a:prstGeom>
        </p:spPr>
        <p:txBody>
          <a:bodyPr anchor="t" rtlCol="false" tIns="0" lIns="0" bIns="0" rIns="0">
            <a:spAutoFit/>
          </a:bodyPr>
          <a:lstStyle/>
          <a:p>
            <a:pPr algn="ctr" marL="0" indent="0" lvl="0">
              <a:lnSpc>
                <a:spcPts val="2754"/>
              </a:lnSpc>
              <a:spcBef>
                <a:spcPct val="0"/>
              </a:spcBef>
            </a:pPr>
            <a:r>
              <a:rPr lang="en-US" b="true" sz="2295" spc="82">
                <a:solidFill>
                  <a:srgbClr val="000B5D"/>
                </a:solidFill>
                <a:latin typeface="Montserrat Classic Bold"/>
                <a:ea typeface="Montserrat Classic Bold"/>
                <a:cs typeface="Montserrat Classic Bold"/>
                <a:sym typeface="Montserrat Classic Bold"/>
              </a:rPr>
              <a:t>Atribut</a:t>
            </a:r>
          </a:p>
        </p:txBody>
      </p:sp>
      <p:sp>
        <p:nvSpPr>
          <p:cNvPr name="TextBox 34" id="34"/>
          <p:cNvSpPr txBox="true"/>
          <p:nvPr/>
        </p:nvSpPr>
        <p:spPr>
          <a:xfrm rot="0">
            <a:off x="10712654" y="5967838"/>
            <a:ext cx="4091031" cy="2468499"/>
          </a:xfrm>
          <a:prstGeom prst="rect">
            <a:avLst/>
          </a:prstGeom>
        </p:spPr>
        <p:txBody>
          <a:bodyPr anchor="t" rtlCol="false" tIns="0" lIns="0" bIns="0" rIns="0">
            <a:spAutoFit/>
          </a:bodyPr>
          <a:lstStyle/>
          <a:p>
            <a:pPr algn="ctr" marL="0" indent="0" lvl="0">
              <a:lnSpc>
                <a:spcPts val="1830"/>
              </a:lnSpc>
              <a:spcBef>
                <a:spcPct val="0"/>
              </a:spcBef>
            </a:pPr>
            <a:r>
              <a:rPr lang="en-US" sz="1307" spc="58">
                <a:solidFill>
                  <a:srgbClr val="2A2E3A"/>
                </a:solidFill>
                <a:latin typeface="Montserrat Classic"/>
                <a:ea typeface="Montserrat Classic"/>
                <a:cs typeface="Montserrat Classic"/>
                <a:sym typeface="Montserrat Classic"/>
              </a:rPr>
              <a:t>Relasi utama mencakup hubungan antara wilayah dan tingkat risiko banjir, di mana setiap kecamatan memiliki klasifikasi risiko berdasarkan data spasial dan non-spasial yang telah dikumpulkan. Relasi lainnya adalah hubungan antara parameter lingkungan dengan tingkat risiko banjir, yang menunjukkan bagaimana faktor-faktor seperti curah hujan dan topografi mempengaruhi kemungkinan terjadinya banjir di suatu wilayah.</a:t>
            </a:r>
          </a:p>
        </p:txBody>
      </p:sp>
      <p:sp>
        <p:nvSpPr>
          <p:cNvPr name="TextBox 35" id="35"/>
          <p:cNvSpPr txBox="true"/>
          <p:nvPr/>
        </p:nvSpPr>
        <p:spPr>
          <a:xfrm rot="0">
            <a:off x="11531067" y="5493552"/>
            <a:ext cx="2454205" cy="347151"/>
          </a:xfrm>
          <a:prstGeom prst="rect">
            <a:avLst/>
          </a:prstGeom>
        </p:spPr>
        <p:txBody>
          <a:bodyPr anchor="t" rtlCol="false" tIns="0" lIns="0" bIns="0" rIns="0">
            <a:spAutoFit/>
          </a:bodyPr>
          <a:lstStyle/>
          <a:p>
            <a:pPr algn="ctr" marL="0" indent="0" lvl="0">
              <a:lnSpc>
                <a:spcPts val="2754"/>
              </a:lnSpc>
              <a:spcBef>
                <a:spcPct val="0"/>
              </a:spcBef>
            </a:pPr>
            <a:r>
              <a:rPr lang="en-US" b="true" sz="2295" spc="82">
                <a:solidFill>
                  <a:srgbClr val="000B5D"/>
                </a:solidFill>
                <a:latin typeface="Montserrat Classic Bold"/>
                <a:ea typeface="Montserrat Classic Bold"/>
                <a:cs typeface="Montserrat Classic Bold"/>
                <a:sym typeface="Montserrat Classic Bold"/>
              </a:rPr>
              <a:t>Relasi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28700" y="7652001"/>
            <a:ext cx="3988366" cy="473147"/>
          </a:xfrm>
          <a:custGeom>
            <a:avLst/>
            <a:gdLst/>
            <a:ahLst/>
            <a:cxnLst/>
            <a:rect r="r" b="b" t="t" l="l"/>
            <a:pathLst>
              <a:path h="473147" w="3988366">
                <a:moveTo>
                  <a:pt x="0" y="0"/>
                </a:moveTo>
                <a:lnTo>
                  <a:pt x="3988366" y="0"/>
                </a:lnTo>
                <a:lnTo>
                  <a:pt x="3988366" y="473147"/>
                </a:lnTo>
                <a:lnTo>
                  <a:pt x="0" y="473147"/>
                </a:lnTo>
                <a:lnTo>
                  <a:pt x="0" y="0"/>
                </a:lnTo>
                <a:close/>
              </a:path>
            </a:pathLst>
          </a:custGeom>
          <a:blipFill>
            <a:blip r:embed="rId2">
              <a:alphaModFix amt="89000"/>
            </a:blip>
            <a:stretch>
              <a:fillRect l="0" t="0" r="0" b="-142346"/>
            </a:stretch>
          </a:blipFill>
        </p:spPr>
      </p:sp>
      <p:grpSp>
        <p:nvGrpSpPr>
          <p:cNvPr name="Group 3" id="3"/>
          <p:cNvGrpSpPr/>
          <p:nvPr/>
        </p:nvGrpSpPr>
        <p:grpSpPr>
          <a:xfrm rot="0">
            <a:off x="1028700" y="4118226"/>
            <a:ext cx="4075499" cy="3649623"/>
            <a:chOff x="0" y="0"/>
            <a:chExt cx="1320076" cy="1182133"/>
          </a:xfrm>
        </p:grpSpPr>
        <p:sp>
          <p:nvSpPr>
            <p:cNvPr name="Freeform 4" id="4"/>
            <p:cNvSpPr/>
            <p:nvPr/>
          </p:nvSpPr>
          <p:spPr>
            <a:xfrm flipH="false" flipV="false" rot="0">
              <a:off x="0" y="0"/>
              <a:ext cx="1320076" cy="1182133"/>
            </a:xfrm>
            <a:custGeom>
              <a:avLst/>
              <a:gdLst/>
              <a:ahLst/>
              <a:cxnLst/>
              <a:rect r="r" b="b" t="t" l="l"/>
              <a:pathLst>
                <a:path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5" id="5"/>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393815" y="3478167"/>
            <a:ext cx="1345270" cy="1328393"/>
            <a:chOff x="0" y="0"/>
            <a:chExt cx="435740" cy="430274"/>
          </a:xfrm>
        </p:grpSpPr>
        <p:sp>
          <p:nvSpPr>
            <p:cNvPr name="Freeform 7" id="7"/>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FFFFFF"/>
            </a:solidFill>
          </p:spPr>
        </p:sp>
        <p:sp>
          <p:nvSpPr>
            <p:cNvPr name="TextBox 8" id="8"/>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b="true" sz="6131" spc="220" strike="noStrike" u="none">
                  <a:solidFill>
                    <a:srgbClr val="0063A1"/>
                  </a:solidFill>
                  <a:latin typeface="Montserrat Classic Bold"/>
                  <a:ea typeface="Montserrat Classic Bold"/>
                  <a:cs typeface="Montserrat Classic Bold"/>
                  <a:sym typeface="Montserrat Classic Bold"/>
                </a:rPr>
                <a:t>01</a:t>
              </a:r>
            </a:p>
          </p:txBody>
        </p:sp>
      </p:grpSp>
      <p:sp>
        <p:nvSpPr>
          <p:cNvPr name="Freeform 9" id="9"/>
          <p:cNvSpPr/>
          <p:nvPr/>
        </p:nvSpPr>
        <p:spPr>
          <a:xfrm flipH="false" flipV="false" rot="-10800000">
            <a:off x="5714779" y="7767849"/>
            <a:ext cx="3988366" cy="473147"/>
          </a:xfrm>
          <a:custGeom>
            <a:avLst/>
            <a:gdLst/>
            <a:ahLst/>
            <a:cxnLst/>
            <a:rect r="r" b="b" t="t" l="l"/>
            <a:pathLst>
              <a:path h="473147" w="3988366">
                <a:moveTo>
                  <a:pt x="0" y="0"/>
                </a:moveTo>
                <a:lnTo>
                  <a:pt x="3988366" y="0"/>
                </a:lnTo>
                <a:lnTo>
                  <a:pt x="3988366" y="473147"/>
                </a:lnTo>
                <a:lnTo>
                  <a:pt x="0" y="473147"/>
                </a:lnTo>
                <a:lnTo>
                  <a:pt x="0" y="0"/>
                </a:lnTo>
                <a:close/>
              </a:path>
            </a:pathLst>
          </a:custGeom>
          <a:blipFill>
            <a:blip r:embed="rId2">
              <a:alphaModFix amt="89000"/>
            </a:blip>
            <a:stretch>
              <a:fillRect l="0" t="0" r="0" b="-142346"/>
            </a:stretch>
          </a:blipFill>
        </p:spPr>
      </p:sp>
      <p:grpSp>
        <p:nvGrpSpPr>
          <p:cNvPr name="Group 10" id="10"/>
          <p:cNvGrpSpPr/>
          <p:nvPr/>
        </p:nvGrpSpPr>
        <p:grpSpPr>
          <a:xfrm rot="0">
            <a:off x="12593560" y="-304078"/>
            <a:ext cx="6247116" cy="624711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3"/>
              <a:stretch>
                <a:fillRect l="-25117" t="0" r="-25117" b="0"/>
              </a:stretch>
            </a:blipFill>
          </p:spPr>
        </p:sp>
      </p:grpSp>
      <p:grpSp>
        <p:nvGrpSpPr>
          <p:cNvPr name="Group 12" id="12"/>
          <p:cNvGrpSpPr/>
          <p:nvPr/>
        </p:nvGrpSpPr>
        <p:grpSpPr>
          <a:xfrm rot="0">
            <a:off x="5673753" y="4118226"/>
            <a:ext cx="4075499" cy="3649623"/>
            <a:chOff x="0" y="0"/>
            <a:chExt cx="1320076" cy="1182133"/>
          </a:xfrm>
        </p:grpSpPr>
        <p:sp>
          <p:nvSpPr>
            <p:cNvPr name="Freeform 13" id="13"/>
            <p:cNvSpPr/>
            <p:nvPr/>
          </p:nvSpPr>
          <p:spPr>
            <a:xfrm flipH="false" flipV="false" rot="0">
              <a:off x="0" y="0"/>
              <a:ext cx="1320076" cy="1182133"/>
            </a:xfrm>
            <a:custGeom>
              <a:avLst/>
              <a:gdLst/>
              <a:ahLst/>
              <a:cxnLst/>
              <a:rect r="r" b="b" t="t" l="l"/>
              <a:pathLst>
                <a:path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14" id="14"/>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038868" y="3478167"/>
            <a:ext cx="1345270" cy="1328393"/>
            <a:chOff x="0" y="0"/>
            <a:chExt cx="435740" cy="430274"/>
          </a:xfrm>
        </p:grpSpPr>
        <p:sp>
          <p:nvSpPr>
            <p:cNvPr name="Freeform 16" id="16"/>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FFFFFF"/>
            </a:solidFill>
          </p:spPr>
        </p:sp>
        <p:sp>
          <p:nvSpPr>
            <p:cNvPr name="TextBox 17" id="17"/>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0063A1"/>
                  </a:solidFill>
                  <a:latin typeface="Montserrat Classic Bold"/>
                  <a:ea typeface="Montserrat Classic Bold"/>
                  <a:cs typeface="Montserrat Classic Bold"/>
                  <a:sym typeface="Montserrat Classic Bold"/>
                </a:rPr>
                <a:t>02</a:t>
              </a:r>
            </a:p>
          </p:txBody>
        </p:sp>
      </p:grpSp>
      <p:sp>
        <p:nvSpPr>
          <p:cNvPr name="Freeform 18" id="18"/>
          <p:cNvSpPr/>
          <p:nvPr/>
        </p:nvSpPr>
        <p:spPr>
          <a:xfrm flipH="false" flipV="false" rot="-10800000">
            <a:off x="10405939" y="7652001"/>
            <a:ext cx="3988366" cy="473147"/>
          </a:xfrm>
          <a:custGeom>
            <a:avLst/>
            <a:gdLst/>
            <a:ahLst/>
            <a:cxnLst/>
            <a:rect r="r" b="b" t="t" l="l"/>
            <a:pathLst>
              <a:path h="473147" w="3988366">
                <a:moveTo>
                  <a:pt x="0" y="0"/>
                </a:moveTo>
                <a:lnTo>
                  <a:pt x="3988366" y="0"/>
                </a:lnTo>
                <a:lnTo>
                  <a:pt x="3988366" y="473147"/>
                </a:lnTo>
                <a:lnTo>
                  <a:pt x="0" y="473147"/>
                </a:lnTo>
                <a:lnTo>
                  <a:pt x="0" y="0"/>
                </a:lnTo>
                <a:close/>
              </a:path>
            </a:pathLst>
          </a:custGeom>
          <a:blipFill>
            <a:blip r:embed="rId2">
              <a:alphaModFix amt="89000"/>
            </a:blip>
            <a:stretch>
              <a:fillRect l="0" t="0" r="0" b="-142346"/>
            </a:stretch>
          </a:blipFill>
        </p:spPr>
      </p:sp>
      <p:grpSp>
        <p:nvGrpSpPr>
          <p:cNvPr name="Group 19" id="19"/>
          <p:cNvGrpSpPr/>
          <p:nvPr/>
        </p:nvGrpSpPr>
        <p:grpSpPr>
          <a:xfrm rot="0">
            <a:off x="10405939" y="4118226"/>
            <a:ext cx="4075499" cy="3649623"/>
            <a:chOff x="0" y="0"/>
            <a:chExt cx="1320076" cy="1182133"/>
          </a:xfrm>
        </p:grpSpPr>
        <p:sp>
          <p:nvSpPr>
            <p:cNvPr name="Freeform 20" id="20"/>
            <p:cNvSpPr/>
            <p:nvPr/>
          </p:nvSpPr>
          <p:spPr>
            <a:xfrm flipH="false" flipV="false" rot="0">
              <a:off x="0" y="0"/>
              <a:ext cx="1320076" cy="1182133"/>
            </a:xfrm>
            <a:custGeom>
              <a:avLst/>
              <a:gdLst/>
              <a:ahLst/>
              <a:cxnLst/>
              <a:rect r="r" b="b" t="t" l="l"/>
              <a:pathLst>
                <a:path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FFFFFF"/>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21" id="21"/>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771054" y="3478167"/>
            <a:ext cx="1345270" cy="1328393"/>
            <a:chOff x="0" y="0"/>
            <a:chExt cx="435740" cy="430274"/>
          </a:xfrm>
        </p:grpSpPr>
        <p:sp>
          <p:nvSpPr>
            <p:cNvPr name="Freeform 23" id="23"/>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FFFFFF"/>
            </a:solidFill>
          </p:spPr>
        </p:sp>
        <p:sp>
          <p:nvSpPr>
            <p:cNvPr name="TextBox 24" id="24"/>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0063A1"/>
                  </a:solidFill>
                  <a:latin typeface="Montserrat Classic Bold"/>
                  <a:ea typeface="Montserrat Classic Bold"/>
                  <a:cs typeface="Montserrat Classic Bold"/>
                  <a:sym typeface="Montserrat Classic Bold"/>
                </a:rPr>
                <a:t>03</a:t>
              </a:r>
            </a:p>
          </p:txBody>
        </p:sp>
      </p:grpSp>
      <p:sp>
        <p:nvSpPr>
          <p:cNvPr name="TextBox 25" id="25"/>
          <p:cNvSpPr txBox="true"/>
          <p:nvPr/>
        </p:nvSpPr>
        <p:spPr>
          <a:xfrm rot="0">
            <a:off x="1028700" y="1019175"/>
            <a:ext cx="4858729" cy="942975"/>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Obyek</a:t>
            </a:r>
          </a:p>
        </p:txBody>
      </p:sp>
      <p:sp>
        <p:nvSpPr>
          <p:cNvPr name="TextBox 26" id="26"/>
          <p:cNvSpPr txBox="true"/>
          <p:nvPr/>
        </p:nvSpPr>
        <p:spPr>
          <a:xfrm rot="0">
            <a:off x="1373173" y="4543601"/>
            <a:ext cx="3386553" cy="2760774"/>
          </a:xfrm>
          <a:prstGeom prst="rect">
            <a:avLst/>
          </a:prstGeom>
        </p:spPr>
        <p:txBody>
          <a:bodyPr anchor="t" rtlCol="false" tIns="0" lIns="0" bIns="0" rIns="0">
            <a:spAutoFit/>
          </a:bodyPr>
          <a:lstStyle/>
          <a:p>
            <a:pPr algn="ctr" marL="0" indent="0" lvl="0">
              <a:lnSpc>
                <a:spcPts val="2482"/>
              </a:lnSpc>
              <a:spcBef>
                <a:spcPct val="0"/>
              </a:spcBef>
            </a:pPr>
            <a:r>
              <a:rPr lang="en-US" sz="1773" spc="39">
                <a:solidFill>
                  <a:srgbClr val="2A2E3A"/>
                </a:solidFill>
                <a:latin typeface="Montserrat Classic"/>
                <a:ea typeface="Montserrat Classic"/>
                <a:cs typeface="Montserrat Classic"/>
                <a:sym typeface="Montserrat Classic"/>
              </a:rPr>
              <a:t>objek utama yang dikembangkan adalah peta digital daerah rawan banjir, yang menyajikan informasi mengenai wilayah dengan tingkat risiko banjir berdasarkan data spasial dan non-spasial yang telah dikumpulkan</a:t>
            </a:r>
          </a:p>
        </p:txBody>
      </p:sp>
      <p:sp>
        <p:nvSpPr>
          <p:cNvPr name="TextBox 27" id="27"/>
          <p:cNvSpPr txBox="true"/>
          <p:nvPr/>
        </p:nvSpPr>
        <p:spPr>
          <a:xfrm rot="0">
            <a:off x="5887429" y="4555772"/>
            <a:ext cx="3783791" cy="2748603"/>
          </a:xfrm>
          <a:prstGeom prst="rect">
            <a:avLst/>
          </a:prstGeom>
        </p:spPr>
        <p:txBody>
          <a:bodyPr anchor="t" rtlCol="false" tIns="0" lIns="0" bIns="0" rIns="0">
            <a:spAutoFit/>
          </a:bodyPr>
          <a:lstStyle/>
          <a:p>
            <a:pPr algn="ctr" marL="0" indent="0" lvl="0">
              <a:lnSpc>
                <a:spcPts val="2220"/>
              </a:lnSpc>
              <a:spcBef>
                <a:spcPct val="0"/>
              </a:spcBef>
            </a:pPr>
            <a:r>
              <a:rPr lang="en-US" sz="1586" spc="34">
                <a:solidFill>
                  <a:srgbClr val="2A2E3A"/>
                </a:solidFill>
                <a:latin typeface="Montserrat Classic"/>
                <a:ea typeface="Montserrat Classic"/>
                <a:cs typeface="Montserrat Classic"/>
                <a:sym typeface="Montserrat Classic"/>
              </a:rPr>
              <a:t>penelitian ini juga membangun model tingkat kerawanan banjir berbasis SIG yang mengklasifikasikan wilayah berdasarkan tingkat risiko banjirnya. Model ini menggunakan metode overlay data spasial untuk mengidentifikasi daerah dengan potensi banjir rendah, sedang, atau tinggi. </a:t>
            </a:r>
          </a:p>
        </p:txBody>
      </p:sp>
      <p:sp>
        <p:nvSpPr>
          <p:cNvPr name="TextBox 28" id="28"/>
          <p:cNvSpPr txBox="true"/>
          <p:nvPr/>
        </p:nvSpPr>
        <p:spPr>
          <a:xfrm rot="0">
            <a:off x="10724577" y="4507006"/>
            <a:ext cx="3438225" cy="2843488"/>
          </a:xfrm>
          <a:prstGeom prst="rect">
            <a:avLst/>
          </a:prstGeom>
        </p:spPr>
        <p:txBody>
          <a:bodyPr anchor="t" rtlCol="false" tIns="0" lIns="0" bIns="0" rIns="0">
            <a:spAutoFit/>
          </a:bodyPr>
          <a:lstStyle/>
          <a:p>
            <a:pPr algn="ctr" marL="0" indent="0" lvl="0">
              <a:lnSpc>
                <a:spcPts val="2093"/>
              </a:lnSpc>
              <a:spcBef>
                <a:spcPct val="0"/>
              </a:spcBef>
            </a:pPr>
            <a:r>
              <a:rPr lang="en-US" sz="1495" spc="32">
                <a:solidFill>
                  <a:srgbClr val="2A2E3A"/>
                </a:solidFill>
                <a:latin typeface="Montserrat Classic"/>
                <a:ea typeface="Montserrat Classic"/>
                <a:cs typeface="Montserrat Classic"/>
                <a:sym typeface="Montserrat Classic"/>
              </a:rPr>
              <a:t>penelitian ini juga menciptakan mockup sistem yang berfungsi sebagai rancangan awal tampilan WebGIS. Mockup ini dibuat untuk memastikan bahwa antarmuka sistem yang dikembangkan memiliki desain yang user-friendly dan mudah digunakan oleh masyarakat serta pihak yang berkepentingan dalam mitigasi bencana banjir.</a:t>
            </a:r>
          </a:p>
        </p:txBody>
      </p:sp>
      <p:sp>
        <p:nvSpPr>
          <p:cNvPr name="TextBox 29" id="29"/>
          <p:cNvSpPr txBox="true"/>
          <p:nvPr/>
        </p:nvSpPr>
        <p:spPr>
          <a:xfrm rot="0">
            <a:off x="1028700" y="1984388"/>
            <a:ext cx="7851836" cy="1433440"/>
          </a:xfrm>
          <a:prstGeom prst="rect">
            <a:avLst/>
          </a:prstGeom>
        </p:spPr>
        <p:txBody>
          <a:bodyPr anchor="t" rtlCol="false" tIns="0" lIns="0" bIns="0" rIns="0">
            <a:spAutoFit/>
          </a:bodyPr>
          <a:lstStyle/>
          <a:p>
            <a:pPr algn="l" marL="0" indent="0" lvl="0">
              <a:lnSpc>
                <a:spcPts val="2891"/>
              </a:lnSpc>
              <a:spcBef>
                <a:spcPct val="0"/>
              </a:spcBef>
            </a:pPr>
            <a:r>
              <a:rPr lang="en-US" sz="2065" spc="45">
                <a:solidFill>
                  <a:srgbClr val="2A2E3A"/>
                </a:solidFill>
                <a:latin typeface="Montserrat Classic"/>
                <a:ea typeface="Montserrat Classic"/>
                <a:cs typeface="Montserrat Classic"/>
                <a:sym typeface="Montserrat Classic"/>
              </a:rPr>
              <a:t>Dalam penelitian ini, terdapat beberapa objek yang dibuat untuk mendukung analisis dan mitigasi risiko banjir di Kota Bandar Lampung. Berikut Objek Dalam Penelitian</a:t>
            </a:r>
          </a:p>
        </p:txBody>
      </p:sp>
      <p:grpSp>
        <p:nvGrpSpPr>
          <p:cNvPr name="Group 30" id="30"/>
          <p:cNvGrpSpPr/>
          <p:nvPr/>
        </p:nvGrpSpPr>
        <p:grpSpPr>
          <a:xfrm rot="0">
            <a:off x="-2001494" y="8323039"/>
            <a:ext cx="4723978" cy="472397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3408560" y="8871939"/>
            <a:ext cx="772722" cy="77272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36" id="36"/>
          <p:cNvGrpSpPr/>
          <p:nvPr/>
        </p:nvGrpSpPr>
        <p:grpSpPr>
          <a:xfrm rot="0">
            <a:off x="12261876" y="-7674097"/>
            <a:ext cx="13623274" cy="13623220"/>
            <a:chOff x="0" y="0"/>
            <a:chExt cx="6350000" cy="6349975"/>
          </a:xfrm>
        </p:grpSpPr>
        <p:sp>
          <p:nvSpPr>
            <p:cNvPr name="Freeform 37" id="3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377C"/>
        </a:solidFill>
      </p:bgPr>
    </p:bg>
    <p:spTree>
      <p:nvGrpSpPr>
        <p:cNvPr id="1" name=""/>
        <p:cNvGrpSpPr/>
        <p:nvPr/>
      </p:nvGrpSpPr>
      <p:grpSpPr>
        <a:xfrm>
          <a:off x="0" y="0"/>
          <a:ext cx="0" cy="0"/>
          <a:chOff x="0" y="0"/>
          <a:chExt cx="0" cy="0"/>
        </a:xfrm>
      </p:grpSpPr>
      <p:sp>
        <p:nvSpPr>
          <p:cNvPr name="Freeform 2" id="2"/>
          <p:cNvSpPr/>
          <p:nvPr/>
        </p:nvSpPr>
        <p:spPr>
          <a:xfrm flipH="false" flipV="true" rot="0">
            <a:off x="0" y="-57150"/>
            <a:ext cx="6229350" cy="6229350"/>
          </a:xfrm>
          <a:custGeom>
            <a:avLst/>
            <a:gdLst/>
            <a:ahLst/>
            <a:cxnLst/>
            <a:rect r="r" b="b" t="t" l="l"/>
            <a:pathLst>
              <a:path h="6229350" w="6229350">
                <a:moveTo>
                  <a:pt x="0" y="6229350"/>
                </a:moveTo>
                <a:lnTo>
                  <a:pt x="6229350" y="6229350"/>
                </a:lnTo>
                <a:lnTo>
                  <a:pt x="6229350" y="0"/>
                </a:lnTo>
                <a:lnTo>
                  <a:pt x="0" y="0"/>
                </a:lnTo>
                <a:lnTo>
                  <a:pt x="0" y="622935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85922" y="3818256"/>
            <a:ext cx="11316156" cy="3439794"/>
          </a:xfrm>
          <a:prstGeom prst="rect">
            <a:avLst/>
          </a:prstGeom>
        </p:spPr>
        <p:txBody>
          <a:bodyPr anchor="t" rtlCol="false" tIns="0" lIns="0" bIns="0" rIns="0">
            <a:spAutoFit/>
          </a:bodyPr>
          <a:lstStyle/>
          <a:p>
            <a:pPr algn="ctr">
              <a:lnSpc>
                <a:spcPts val="12769"/>
              </a:lnSpc>
            </a:pPr>
            <a:r>
              <a:rPr lang="en-US" b="true" sz="15962">
                <a:solidFill>
                  <a:srgbClr val="F1F6F9"/>
                </a:solidFill>
                <a:latin typeface="Proxima Nova Heavy"/>
                <a:ea typeface="Proxima Nova Heavy"/>
                <a:cs typeface="Proxima Nova Heavy"/>
                <a:sym typeface="Proxima Nova Heavy"/>
              </a:rPr>
              <a:t>THANK YOU</a:t>
            </a:r>
          </a:p>
        </p:txBody>
      </p:sp>
      <p:sp>
        <p:nvSpPr>
          <p:cNvPr name="Freeform 4" id="4"/>
          <p:cNvSpPr/>
          <p:nvPr/>
        </p:nvSpPr>
        <p:spPr>
          <a:xfrm flipH="false" flipV="false" rot="0">
            <a:off x="0" y="6172200"/>
            <a:ext cx="4848071" cy="4114800"/>
          </a:xfrm>
          <a:custGeom>
            <a:avLst/>
            <a:gdLst/>
            <a:ahLst/>
            <a:cxnLst/>
            <a:rect r="r" b="b" t="t" l="l"/>
            <a:pathLst>
              <a:path h="4114800" w="4848071">
                <a:moveTo>
                  <a:pt x="0" y="0"/>
                </a:moveTo>
                <a:lnTo>
                  <a:pt x="4848071" y="0"/>
                </a:lnTo>
                <a:lnTo>
                  <a:pt x="48480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3439929" y="0"/>
            <a:ext cx="4848071" cy="4114800"/>
          </a:xfrm>
          <a:custGeom>
            <a:avLst/>
            <a:gdLst/>
            <a:ahLst/>
            <a:cxnLst/>
            <a:rect r="r" b="b" t="t" l="l"/>
            <a:pathLst>
              <a:path h="4114800" w="4848071">
                <a:moveTo>
                  <a:pt x="4848071" y="4114800"/>
                </a:moveTo>
                <a:lnTo>
                  <a:pt x="0" y="4114800"/>
                </a:lnTo>
                <a:lnTo>
                  <a:pt x="0" y="0"/>
                </a:lnTo>
                <a:lnTo>
                  <a:pt x="4848071" y="0"/>
                </a:lnTo>
                <a:lnTo>
                  <a:pt x="4848071"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2058650" y="4143375"/>
            <a:ext cx="6229350" cy="6229350"/>
          </a:xfrm>
          <a:custGeom>
            <a:avLst/>
            <a:gdLst/>
            <a:ahLst/>
            <a:cxnLst/>
            <a:rect r="r" b="b" t="t" l="l"/>
            <a:pathLst>
              <a:path h="6229350" w="6229350">
                <a:moveTo>
                  <a:pt x="6229350" y="0"/>
                </a:moveTo>
                <a:lnTo>
                  <a:pt x="0" y="0"/>
                </a:lnTo>
                <a:lnTo>
                  <a:pt x="0" y="6229350"/>
                </a:lnTo>
                <a:lnTo>
                  <a:pt x="6229350" y="6229350"/>
                </a:lnTo>
                <a:lnTo>
                  <a:pt x="62293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DAGf_t9vM3o</dc:identifier>
  <dcterms:modified xsi:type="dcterms:W3CDTF">2011-08-01T06:04:30Z</dcterms:modified>
  <cp:revision>1</cp:revision>
  <dc:title>Banjir merupakan salah satu bencana alam yang sering terjadi di berbagai wilayah, termasuk Kota Bandar Lampung. Fenomena ini terjadi akibat tingginya intensitas curah hujan yang menyebabkan debit air meningkat, sehingga daerah yang berada di dataran</dc:title>
</cp:coreProperties>
</file>